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68" r:id="rId5"/>
    <p:sldId id="266" r:id="rId6"/>
    <p:sldId id="267" r:id="rId7"/>
    <p:sldId id="258" r:id="rId8"/>
    <p:sldId id="273" r:id="rId9"/>
    <p:sldId id="272" r:id="rId10"/>
    <p:sldId id="274" r:id="rId11"/>
    <p:sldId id="269" r:id="rId12"/>
    <p:sldId id="270" r:id="rId13"/>
    <p:sldId id="277" r:id="rId14"/>
    <p:sldId id="279" r:id="rId15"/>
    <p:sldId id="271" r:id="rId16"/>
    <p:sldId id="276" r:id="rId17"/>
    <p:sldId id="259" r:id="rId18"/>
    <p:sldId id="275" r:id="rId19"/>
    <p:sldId id="260" r:id="rId20"/>
    <p:sldId id="278" r:id="rId21"/>
    <p:sldId id="261" r:id="rId22"/>
    <p:sldId id="280" r:id="rId23"/>
    <p:sldId id="282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某一个标点或者某一个词，或者词平均来代表句子</a:t>
            </a:r>
            <a:r>
              <a:rPr lang="zh-CN" altLang="en-US"/>
              <a:t>向量；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不仅能够表示，还能够</a:t>
            </a:r>
            <a:r>
              <a:rPr lang="zh-CN" altLang="en-US"/>
              <a:t>学习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如何选择一个具有代表性的负样本是需要考虑的事情。</a:t>
            </a:r>
            <a:endParaRPr lang="zh-CN" altLang="en-US"/>
          </a:p>
          <a:p>
            <a:r>
              <a:rPr lang="zh-CN" altLang="en-US"/>
              <a:t>一种简单的方式当然是基于词频进行采样，但是仅仅根据词频来作为标识是存在问题的，因此需要对采样规则进行优化。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1.xml"/><Relationship Id="rId4" Type="http://schemas.openxmlformats.org/officeDocument/2006/relationships/image" Target="../media/image13.png"/><Relationship Id="rId3" Type="http://schemas.openxmlformats.org/officeDocument/2006/relationships/tags" Target="../tags/tag10.xml"/><Relationship Id="rId2" Type="http://schemas.openxmlformats.org/officeDocument/2006/relationships/image" Target="../media/image12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14.xml"/><Relationship Id="rId2" Type="http://schemas.openxmlformats.org/officeDocument/2006/relationships/image" Target="../media/image16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16.xml"/><Relationship Id="rId2" Type="http://schemas.openxmlformats.org/officeDocument/2006/relationships/image" Target="../media/image18.png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21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3.xml"/><Relationship Id="rId2" Type="http://schemas.openxmlformats.org/officeDocument/2006/relationships/image" Target="../media/image25.png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7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tags" Target="../tags/tag26.xml"/><Relationship Id="rId4" Type="http://schemas.openxmlformats.org/officeDocument/2006/relationships/image" Target="../media/image28.png"/><Relationship Id="rId3" Type="http://schemas.openxmlformats.org/officeDocument/2006/relationships/tags" Target="../tags/tag25.xml"/><Relationship Id="rId2" Type="http://schemas.openxmlformats.org/officeDocument/2006/relationships/image" Target="../media/image27.png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54712"/>
            <a:ext cx="9144000" cy="218700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NLP</a:t>
            </a:r>
            <a:r>
              <a:rPr lang="zh-CN" altLang="en-US" dirty="0">
                <a:effectLst/>
              </a:rPr>
              <a:t>领域词嵌入</a:t>
            </a:r>
            <a:r>
              <a:rPr lang="zh-CN" altLang="en-US" dirty="0">
                <a:effectLst/>
              </a:rPr>
              <a:t>的原理和</a:t>
            </a:r>
            <a:r>
              <a:rPr lang="zh-CN" altLang="en-US" dirty="0">
                <a:effectLst/>
              </a:rPr>
              <a:t>实战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74320"/>
            <a:ext cx="10515600" cy="1325563"/>
          </a:xfrm>
        </p:spPr>
        <p:txBody>
          <a:bodyPr/>
          <a:p>
            <a:r>
              <a:rPr lang="en-US" altLang="zh-CN"/>
              <a:t>GloVE-2014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8190" y="1584325"/>
            <a:ext cx="10119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GloVe</a:t>
            </a:r>
            <a:r>
              <a:rPr lang="en-US" altLang="zh-CN"/>
              <a:t>(Global Vectors for Word Representation)</a:t>
            </a:r>
            <a:r>
              <a:rPr lang="zh-CN" altLang="en-US"/>
              <a:t>是一种全局的词嵌入模型，利用词的共现矩阵和矩阵分解来生成词向量。其核心思想是通过统计信息（即词语在语料库中同时出现的概率）中捕捉语义。GloVe 的优化目标是通过最小化一个损失函数，使得embedding能够</a:t>
            </a:r>
            <a:r>
              <a:rPr lang="zh-CN" altLang="en-US" b="1"/>
              <a:t>很好地预测共现概率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8190" y="2521585"/>
            <a:ext cx="5615305" cy="3597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优势：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能够</a:t>
            </a:r>
            <a:r>
              <a:rPr lang="zh-CN" altLang="en-US" b="1"/>
              <a:t>捕捉全局统计信息</a:t>
            </a:r>
            <a:r>
              <a:rPr lang="zh-CN" altLang="en-US"/>
              <a:t>，同时保留局部上下文特性。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生成的词向量质量较高，尤其在</a:t>
            </a:r>
            <a:r>
              <a:rPr lang="zh-CN" altLang="en-US" b="1"/>
              <a:t>语义相似性</a:t>
            </a:r>
            <a:r>
              <a:rPr lang="zh-CN" altLang="en-US"/>
              <a:t>任务上表现优异。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训练速度较快，适合大规模语料库。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71920" y="2444115"/>
            <a:ext cx="48221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劣势：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同样存在词向量固定的问题，无法根据上下文含义动态调整；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对于稀疏词汇或新词的处理能力有限，容易出现</a:t>
            </a:r>
            <a:r>
              <a:rPr lang="en-US" altLang="zh-CN">
                <a:sym typeface="+mn-ea"/>
              </a:rPr>
              <a:t>OOV</a:t>
            </a:r>
            <a:r>
              <a:rPr lang="zh-CN" altLang="en-US">
                <a:sym typeface="+mn-ea"/>
              </a:rPr>
              <a:t>，且超参数较敏感，需要手动调整超参数（如窗口大小、维度等）。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内容占位符 1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0485" y="4269740"/>
            <a:ext cx="9130665" cy="2588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9835" y="128905"/>
            <a:ext cx="3869690" cy="375475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5963"/>
          <a:stretch>
            <a:fillRect/>
          </a:stretch>
        </p:blipFill>
        <p:spPr>
          <a:xfrm>
            <a:off x="795655" y="3883660"/>
            <a:ext cx="4718050" cy="284226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17360" y="543560"/>
            <a:ext cx="4525010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09855"/>
            <a:ext cx="10515600" cy="1325563"/>
          </a:xfrm>
        </p:spPr>
        <p:txBody>
          <a:bodyPr/>
          <a:p>
            <a:r>
              <a:rPr lang="en-US" altLang="zh-CN"/>
              <a:t>FastText-2016</a:t>
            </a:r>
            <a:r>
              <a:rPr lang="zh-CN" altLang="en-US"/>
              <a:t>年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0830" y="4138930"/>
            <a:ext cx="9083675" cy="2976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6475" y="1211580"/>
            <a:ext cx="10515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FastText 是 Word2Vec 的改进版本，主要特点是引入了子词（subword）信息。每个词被拆分为</a:t>
            </a:r>
            <a:r>
              <a:rPr lang="zh-CN" altLang="en-US" b="1"/>
              <a:t>字符 n-gram</a:t>
            </a:r>
            <a:r>
              <a:rPr lang="zh-CN" altLang="en-US"/>
              <a:t>，</a:t>
            </a:r>
            <a:r>
              <a:rPr lang="zh-CN" altLang="en-US" b="1"/>
              <a:t>词向量是所有子词向量的平均值</a:t>
            </a:r>
            <a:r>
              <a:rPr lang="zh-CN" altLang="en-US"/>
              <a:t>。这样可以更好地捕捉形态学信息。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有多快：</a:t>
            </a:r>
            <a:r>
              <a:rPr lang="zh-CN" altLang="en-US" b="1"/>
              <a:t>十分钟</a:t>
            </a:r>
            <a:r>
              <a:rPr lang="zh-CN" altLang="en-US"/>
              <a:t>的训练超过 </a:t>
            </a:r>
            <a:r>
              <a:rPr lang="zh-CN" altLang="en-US" b="1"/>
              <a:t>10 亿个单词</a:t>
            </a:r>
            <a:r>
              <a:rPr lang="zh-CN" altLang="en-US"/>
              <a:t>，在</a:t>
            </a:r>
            <a:r>
              <a:rPr lang="zh-CN" altLang="en-US" b="1"/>
              <a:t>一分钟</a:t>
            </a:r>
            <a:r>
              <a:rPr lang="zh-CN" altLang="en-US"/>
              <a:t>可以将 50 万个句子分到 31 万个类别中。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33525" y="2473960"/>
            <a:ext cx="9210675" cy="2030095"/>
            <a:chOff x="2415" y="3271"/>
            <a:chExt cx="14505" cy="3197"/>
          </a:xfrm>
        </p:grpSpPr>
        <p:sp>
          <p:nvSpPr>
            <p:cNvPr id="6" name="文本框 5"/>
            <p:cNvSpPr txBox="1"/>
            <p:nvPr/>
          </p:nvSpPr>
          <p:spPr>
            <a:xfrm>
              <a:off x="2415" y="3450"/>
              <a:ext cx="7635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优势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能够处理未见过的词（</a:t>
              </a:r>
              <a:r>
                <a:rPr lang="zh-CN" altLang="en-US" b="1"/>
                <a:t>OOV 问题</a:t>
              </a:r>
              <a:r>
                <a:rPr lang="zh-CN" altLang="en-US"/>
                <a:t>），因为可以通过子词生成词向量。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捕捉了词的形态学信息，词缀信息和词内部结构，对于拼写相似的词效果较好。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训练速度快</a:t>
              </a:r>
              <a:r>
                <a:rPr lang="en-US" altLang="zh-CN"/>
                <a:t>(</a:t>
              </a:r>
              <a:r>
                <a:rPr lang="zh-CN" altLang="en-US" b="1"/>
                <a:t>千</a:t>
              </a:r>
              <a:r>
                <a:rPr lang="en-US" altLang="zh-CN" b="1"/>
                <a:t>/</a:t>
              </a:r>
              <a:r>
                <a:rPr lang="zh-CN" altLang="en-US" b="1"/>
                <a:t>万倍加速</a:t>
              </a:r>
              <a:r>
                <a:rPr lang="en-US" altLang="zh-CN"/>
                <a:t>)</a:t>
              </a:r>
              <a:r>
                <a:rPr lang="zh-CN" altLang="en-US"/>
                <a:t>，适合大规模语料。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20" y="3271"/>
              <a:ext cx="6400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劣势：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子词的引入增加了计算复杂度，</a:t>
              </a:r>
              <a:r>
                <a:rPr lang="zh-CN" altLang="en-US"/>
                <a:t>且子词分割可能引入噪声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向量维度通常需要更大以保存更多信息</a:t>
              </a:r>
              <a:endParaRPr lang="zh-CN" altLang="en-US"/>
            </a:p>
            <a:p>
              <a:pPr marL="285750" indent="-285750">
                <a:buFont typeface="Arial" panose="020B0704020202020204" pitchFamily="34" charset="0"/>
                <a:buChar char="•"/>
              </a:pPr>
              <a:r>
                <a:rPr lang="zh-CN" altLang="en-US"/>
                <a:t>固定词向量，仍然无法解决多义词问题。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2669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ELMo-2018</a:t>
            </a:r>
            <a:r>
              <a:rPr lang="zh-CN" altLang="en-US">
                <a:sym typeface="+mn-ea"/>
              </a:rPr>
              <a:t>年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700" y="1584325"/>
            <a:ext cx="52228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ELMo</a:t>
            </a:r>
            <a:r>
              <a:rPr lang="en-US" altLang="zh-CN"/>
              <a:t>(Embeddings from Language Models)</a:t>
            </a:r>
            <a:r>
              <a:rPr lang="zh-CN" altLang="en-US"/>
              <a:t>是利用</a:t>
            </a:r>
            <a:r>
              <a:rPr lang="zh-CN" altLang="en-US" b="1"/>
              <a:t>双向 LSTM（BiLSTM）生成上下文相关的词向量</a:t>
            </a:r>
            <a:r>
              <a:rPr lang="zh-CN" altLang="en-US"/>
              <a:t>的词嵌入方法，利用多个层次的深层循环神经网络来捕捉语境信息。ELMo生成的词嵌入会根据句子中的位置和上下文而变化。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4395" y="296481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优势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动态语境嵌入，</a:t>
            </a:r>
            <a:r>
              <a:rPr lang="zh-CN" altLang="en-US" b="1"/>
              <a:t>能够处理多义词和语境敏感词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能捕捉各种语言特征，包括句法、语义以及词汇信息。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/>
              <a:t>劣势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/>
              <a:t>基于LSTM，难以并行化处理</a:t>
            </a:r>
            <a:r>
              <a:rPr lang="zh-CN" altLang="en-US"/>
              <a:t>，</a:t>
            </a:r>
            <a:r>
              <a:rPr lang="en-US" altLang="zh-CN"/>
              <a:t>计算成本高，推理速度慢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上下文理解能力有限，只考虑句子级别的上下文，对于特定领域任务，可能需要重新训练语言模型</a:t>
            </a:r>
            <a:endParaRPr lang="zh-CN" altLang="en-US"/>
          </a:p>
        </p:txBody>
      </p:sp>
      <p:pic>
        <p:nvPicPr>
          <p:cNvPr id="12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16734"/>
          <a:stretch>
            <a:fillRect/>
          </a:stretch>
        </p:blipFill>
        <p:spPr>
          <a:xfrm>
            <a:off x="5338445" y="3575685"/>
            <a:ext cx="6853555" cy="3101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11670" y="1087120"/>
            <a:ext cx="4019550" cy="762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06795" y="1964690"/>
            <a:ext cx="5829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对于每个词，ELMo提供三层的embedding输出：一层来自embedding层（类似于传统的embedding），另外两层来自双向LSTM的各自输出。最后，ELMo使用这些层的加权和作为结果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内容占位符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64225" y="603885"/>
            <a:ext cx="5725795" cy="587438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rcRect r="5188"/>
          <a:stretch>
            <a:fillRect/>
          </a:stretch>
        </p:blipFill>
        <p:spPr>
          <a:xfrm>
            <a:off x="625475" y="1544955"/>
            <a:ext cx="4966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74320"/>
            <a:ext cx="10515600" cy="1325563"/>
          </a:xfrm>
        </p:spPr>
        <p:txBody>
          <a:bodyPr/>
          <a:p>
            <a:r>
              <a:rPr lang="en-US" altLang="zh-CN"/>
              <a:t>BERT-2018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5335" y="1353185"/>
            <a:ext cx="10266045" cy="899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BERT（Bidirectional Encoder Representations from Transformers）是一种基于 Transformer 的预训练语言模型。通过掩盖语言模型和下游任务微调，能够高效地理解语言上下文和结构。</a:t>
            </a:r>
            <a:endParaRPr lang="zh-CN" altLang="en-US"/>
          </a:p>
          <a:p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85085" y="4217035"/>
            <a:ext cx="6640195" cy="2477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15735" y="24638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704020202020204" pitchFamily="34" charset="0"/>
              <a:buNone/>
            </a:pPr>
            <a:r>
              <a:rPr lang="zh-CN" altLang="en-US">
                <a:sym typeface="+mn-ea"/>
              </a:rPr>
              <a:t>劣势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计算成本极高，动辄几亿参数量，训练和推理都需要大量资源。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对于非常长的文本理解能力有限（最大512个token）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5370" y="2152650"/>
            <a:ext cx="45916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优势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动态生成上下文相关的词向量，能够很好地处理一词多义问题。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双向编码器结构使得模型能够捕捉更丰富的语义信息。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支持</a:t>
            </a:r>
            <a:r>
              <a:rPr lang="zh-CN" altLang="en-US" b="1">
                <a:sym typeface="+mn-ea"/>
              </a:rPr>
              <a:t>迁移学习（预训练+微调范式）</a:t>
            </a:r>
            <a:r>
              <a:rPr lang="zh-CN" altLang="en-US">
                <a:sym typeface="+mn-ea"/>
              </a:rPr>
              <a:t>，在多种下游任务（如问答、命名实体识别、情感分析等）中表现卓越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神经</a:t>
            </a:r>
            <a:r>
              <a:rPr lang="zh-CN" altLang="en-US"/>
              <a:t>网络词嵌入</a:t>
            </a:r>
            <a:r>
              <a:rPr lang="zh-CN" altLang="en-US"/>
              <a:t>之间的</a:t>
            </a:r>
            <a:r>
              <a:rPr lang="zh-CN" altLang="en-US"/>
              <a:t>关系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12957"/>
          <a:stretch>
            <a:fillRect/>
          </a:stretch>
        </p:blipFill>
        <p:spPr>
          <a:xfrm>
            <a:off x="1880870" y="2482850"/>
            <a:ext cx="8049895" cy="3945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3925" y="1416050"/>
            <a:ext cx="10655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ert其实和ELMO及GPT存在千丝万缕的关系，比如如果我们把GPT预训练阶段换成双向语言模型，那么就得到了Bert；而如果我们把ELMO的特征抽取器换成Transformer，那么我们也会得到Bert。所以你可以看出：Bert最关键两点，一点是特征抽取器采用Transformer；第二点是预训练的时候采用双向语言模型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70940" y="6428740"/>
            <a:ext cx="670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参考：https://zhuanlan.zhihu.com/p/49271699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 altLang="zh-CN"/>
              <a:t>BGE-2023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7065" y="1679575"/>
            <a:ext cx="5449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专为检索任务优化的嵌入模型（如BGE-v1.5），通过对比学习拉近相关文本的嵌入距离，支持多语言和长文本。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3910" y="2933700"/>
            <a:ext cx="5112385" cy="3386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优势：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专为检索和语义匹配优化，</a:t>
            </a:r>
            <a:r>
              <a:rPr lang="zh-CN" altLang="en-US">
                <a:sym typeface="+mn-ea"/>
              </a:rPr>
              <a:t>在相似度计算和语义搜索任务上表现出色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支持多语言，尤其对中文有良好支持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可处理长文本和短文本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/>
              <a:t>劣势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/>
              <a:t>针对特定任务优化，通用性可能不如其他模型</a:t>
            </a:r>
            <a:endParaRPr lang="en-US" altLang="zh-CN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/>
              <a:t>通用性可能弱于BERT等通用模型</a:t>
            </a:r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5610" y="1517015"/>
            <a:ext cx="5250815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4540" y="716915"/>
            <a:ext cx="5035550" cy="564578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63335" y="902335"/>
            <a:ext cx="5111750" cy="52749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实战</a:t>
            </a:r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5300" y="2653030"/>
            <a:ext cx="3530600" cy="408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6335" y="4220845"/>
            <a:ext cx="4470400" cy="212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5300" y="1468120"/>
            <a:ext cx="9655810" cy="1184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我们通过构造一个简单的数据集，用来评估</a:t>
            </a:r>
            <a:r>
              <a:rPr lang="en-US" altLang="zh-CN"/>
              <a:t>Word2vec/FastText/Bert</a:t>
            </a:r>
            <a:r>
              <a:rPr lang="zh-CN" altLang="en-US"/>
              <a:t>三个模型在“苹果”这个</a:t>
            </a:r>
            <a:r>
              <a:rPr lang="en-US" altLang="zh-CN"/>
              <a:t>token</a:t>
            </a:r>
            <a:r>
              <a:rPr lang="zh-CN" altLang="en-US"/>
              <a:t>处在不同上下文时句子的相似度差异。用测试句子在两个语义上的相似度差异作为二义性区分能力</a:t>
            </a:r>
            <a:r>
              <a:rPr lang="zh-CN" altLang="en-US"/>
              <a:t>指标。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36335" y="3060700"/>
            <a:ext cx="47561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二义性区分能力指标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=</a:t>
            </a:r>
            <a:r>
              <a:rPr lang="zh-CN" altLang="en-US">
                <a:sym typeface="+mn-ea"/>
              </a:rPr>
              <a:t>相同语义上的相似度均值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不同语义上的相似度</a:t>
            </a:r>
            <a:r>
              <a:rPr lang="zh-CN" altLang="en-US">
                <a:sym typeface="+mn-ea"/>
              </a:rPr>
              <a:t>均值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189980" cy="4351655"/>
          </a:xfrm>
        </p:spPr>
        <p:txBody>
          <a:bodyPr/>
          <a:p>
            <a:r>
              <a:rPr lang="zh-CN" altLang="en-US">
                <a:sym typeface="+mn-ea"/>
              </a:rPr>
              <a:t>计算机如何认识文字？</a:t>
            </a:r>
            <a:endParaRPr lang="zh-CN" altLang="en-US">
              <a:sym typeface="+mn-ea"/>
            </a:endParaRPr>
          </a:p>
          <a:p>
            <a:r>
              <a:rPr lang="zh-CN" altLang="en-US" sz="2000"/>
              <a:t>文本向量化是将</a:t>
            </a:r>
            <a:r>
              <a:rPr lang="zh-CN" altLang="en-US" sz="2000" b="1"/>
              <a:t>文本数据转换为数值向量</a:t>
            </a:r>
            <a:r>
              <a:rPr lang="zh-CN" altLang="en-US" sz="2000"/>
              <a:t>的过程。这种转换使得计算机能够理解和处理文本数据，从而可以应用各种机器学习和自然语言处理技术。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800"/>
              <a:t>如何理解并执行语言任务？</a:t>
            </a:r>
            <a:endParaRPr lang="zh-CN" altLang="en-US" sz="2800"/>
          </a:p>
          <a:p>
            <a:r>
              <a:rPr lang="zh-CN" altLang="en-US" sz="2000"/>
              <a:t>有了向量表示，一切</a:t>
            </a:r>
            <a:r>
              <a:rPr lang="zh-CN" altLang="en-US" sz="2000" b="1"/>
              <a:t>文本的处理就可以变成计算机的指令</a:t>
            </a:r>
            <a:r>
              <a:rPr lang="zh-CN" altLang="en-US" sz="2000"/>
              <a:t>，也就是计算机能够对其进行处理和分析。通过文本向量化之后的各类计算，</a:t>
            </a:r>
            <a:r>
              <a:rPr lang="zh-CN" altLang="en-US" sz="2000"/>
              <a:t>就可以实现文本分类、文本聚类、信息检索、翻译、摘要、信息抽取</a:t>
            </a:r>
            <a:r>
              <a:rPr lang="zh-CN" altLang="en-US" sz="2000"/>
              <a:t>等任务。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0568"/>
          <a:stretch>
            <a:fillRect/>
          </a:stretch>
        </p:blipFill>
        <p:spPr>
          <a:xfrm>
            <a:off x="6666230" y="1941195"/>
            <a:ext cx="5359400" cy="3563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9425" y="5996940"/>
            <a:ext cx="836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2024wmt</a:t>
            </a:r>
            <a:r>
              <a:rPr lang="zh-CN" altLang="en-US"/>
              <a:t>翻译大赛</a:t>
            </a:r>
            <a:r>
              <a:rPr lang="en-US" altLang="zh-CN"/>
              <a:t>-https://www.gtcom.com.cn/?c=news&amp;a=view&amp;id=1854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实验效果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4636135"/>
            <a:ext cx="10515600" cy="956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4595" y="6035675"/>
            <a:ext cx="9377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详情参考</a:t>
            </a:r>
            <a:r>
              <a:rPr lang="en-US" altLang="zh-CN"/>
              <a:t>-https://github.com/jacksonjack001/deepnoting_lessons/blob/main/word_embedding.py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8150" y="2129790"/>
            <a:ext cx="3731895" cy="1762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26400" y="2082165"/>
            <a:ext cx="3559175" cy="1698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54170" y="2098040"/>
            <a:ext cx="3731260" cy="1825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感谢</a:t>
            </a:r>
            <a:r>
              <a:rPr lang="zh-CN" altLang="en-US"/>
              <a:t>关注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发展</a:t>
            </a:r>
            <a:r>
              <a:rPr lang="zh-CN" altLang="en-US"/>
              <a:t>脉络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820" y="1413510"/>
            <a:ext cx="5748020" cy="5445125"/>
          </a:xfrm>
        </p:spPr>
        <p:txBody>
          <a:bodyPr/>
          <a:p>
            <a:r>
              <a:rPr lang="zh-CN" altLang="en-US" sz="1800"/>
              <a:t>统计和</a:t>
            </a:r>
            <a:r>
              <a:rPr lang="zh-CN" altLang="en-US" sz="1800"/>
              <a:t>矩阵方案</a:t>
            </a:r>
            <a:endParaRPr lang="zh-CN" altLang="en-US" sz="1800"/>
          </a:p>
          <a:p>
            <a:pPr lvl="1"/>
            <a:r>
              <a:rPr lang="en-US" altLang="zh-CN" sz="1600"/>
              <a:t>One-Hot</a:t>
            </a:r>
            <a:endParaRPr lang="zh-CN" altLang="en-US" sz="1600"/>
          </a:p>
          <a:p>
            <a:pPr lvl="1"/>
            <a:r>
              <a:rPr lang="zh-CN" altLang="en-US" sz="1600"/>
              <a:t>词袋模型</a:t>
            </a:r>
            <a:endParaRPr lang="zh-CN" altLang="en-US" sz="1600"/>
          </a:p>
          <a:p>
            <a:pPr lvl="1"/>
            <a:r>
              <a:rPr lang="en-US" altLang="zh-CN" sz="1600"/>
              <a:t>TF-IDF</a:t>
            </a:r>
            <a:r>
              <a:rPr lang="zh-CN" altLang="en-US" sz="1600"/>
              <a:t>模型</a:t>
            </a:r>
            <a:endParaRPr lang="zh-CN" altLang="en-US" sz="1600"/>
          </a:p>
          <a:p>
            <a:pPr lvl="1"/>
            <a:r>
              <a:rPr lang="en-US" altLang="zh-CN" sz="1600"/>
              <a:t>GloVe</a:t>
            </a:r>
            <a:endParaRPr lang="zh-CN" altLang="en-US" sz="1600"/>
          </a:p>
          <a:p>
            <a:endParaRPr lang="zh-CN" altLang="en-US" sz="1800"/>
          </a:p>
          <a:p>
            <a:r>
              <a:rPr lang="zh-CN" altLang="en-US" sz="1800"/>
              <a:t>神经网络方案</a:t>
            </a:r>
            <a:endParaRPr lang="zh-CN" altLang="en-US" sz="1800"/>
          </a:p>
          <a:p>
            <a:pPr lvl="1"/>
            <a:r>
              <a:rPr lang="en-US" altLang="zh-CN" sz="1600"/>
              <a:t>Word2vec</a:t>
            </a:r>
            <a:endParaRPr lang="en-US" altLang="zh-CN" sz="1600"/>
          </a:p>
          <a:p>
            <a:pPr lvl="2"/>
            <a:r>
              <a:rPr lang="en-US" altLang="zh-CN" sz="1400"/>
              <a:t>Skip-gram</a:t>
            </a:r>
            <a:endParaRPr lang="en-US" altLang="zh-CN" sz="1400"/>
          </a:p>
          <a:p>
            <a:pPr lvl="2"/>
            <a:r>
              <a:rPr lang="en-US" altLang="zh-CN" sz="1400"/>
              <a:t>CBOW</a:t>
            </a:r>
            <a:endParaRPr lang="en-US" altLang="zh-CN" sz="1400"/>
          </a:p>
          <a:p>
            <a:pPr lvl="1"/>
            <a:r>
              <a:rPr lang="en-US" altLang="zh-CN" sz="1680"/>
              <a:t>FastText</a:t>
            </a:r>
            <a:endParaRPr lang="en-US" altLang="zh-CN" sz="1920"/>
          </a:p>
          <a:p>
            <a:pPr lvl="1"/>
            <a:r>
              <a:rPr lang="en-US" altLang="zh-CN" sz="1600">
                <a:sym typeface="+mn-ea"/>
              </a:rPr>
              <a:t>ELMo</a:t>
            </a:r>
            <a:endParaRPr lang="en-US" altLang="zh-CN" sz="1600"/>
          </a:p>
          <a:p>
            <a:pPr lvl="1"/>
            <a:endParaRPr lang="zh-CN" altLang="en-US" sz="1600"/>
          </a:p>
          <a:p>
            <a:r>
              <a:rPr lang="zh-CN" altLang="en-US" sz="1800"/>
              <a:t>预训练方案</a:t>
            </a:r>
            <a:endParaRPr lang="zh-CN" altLang="en-US" sz="1800"/>
          </a:p>
          <a:p>
            <a:pPr lvl="1"/>
            <a:r>
              <a:rPr lang="en-US" altLang="zh-CN" sz="1600"/>
              <a:t>Bert</a:t>
            </a:r>
            <a:endParaRPr lang="en-US" altLang="zh-CN" sz="1600"/>
          </a:p>
          <a:p>
            <a:pPr lvl="1"/>
            <a:r>
              <a:rPr lang="en-US" altLang="zh-CN" sz="1600"/>
              <a:t>GPT</a:t>
            </a:r>
            <a:endParaRPr lang="en-US" altLang="zh-CN" sz="1600"/>
          </a:p>
          <a:p>
            <a:pPr lvl="1"/>
            <a:r>
              <a:rPr lang="en-US" altLang="zh-CN" sz="1600"/>
              <a:t>BGE</a:t>
            </a:r>
            <a:endParaRPr lang="zh-CN" altLang="en-US" sz="1600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46800" y="1584325"/>
            <a:ext cx="3432175" cy="4566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7080" y="6365240"/>
            <a:ext cx="6889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参考：https://mp.weixin.qq.com/s/zmX9AL3ze1oEMgQ7J4Tm6g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535" y="92075"/>
            <a:ext cx="10515600" cy="1325563"/>
          </a:xfrm>
        </p:spPr>
        <p:txBody>
          <a:bodyPr>
            <a:normAutofit/>
          </a:bodyPr>
          <a:p>
            <a:r>
              <a:rPr lang="en-US" altLang="zh-CN"/>
              <a:t>TF-IDF-2000</a:t>
            </a:r>
            <a:r>
              <a:rPr lang="zh-CN" altLang="en-US"/>
              <a:t>年前</a:t>
            </a:r>
            <a:br>
              <a:rPr lang="en-US" altLang="zh-CN"/>
            </a:br>
            <a:r>
              <a:rPr lang="en-US" altLang="zh-CN" sz="2000"/>
              <a:t>Term Frequency-Inverse Document Frequency</a:t>
            </a:r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3535" y="2061845"/>
            <a:ext cx="5511800" cy="4433570"/>
          </a:xfrm>
        </p:spPr>
        <p:txBody>
          <a:bodyPr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600"/>
              <a:t>TFIDF的主要思想是：如果某个词或短语在一篇文章中出现的频率TF高，并且在其他文章中很少出现， 则认为此词或者短语具有很好的类别区分能力，适合用来分类。</a:t>
            </a:r>
            <a:endParaRPr lang="zh-CN" altLang="en-US" sz="1600"/>
          </a:p>
          <a:p>
            <a:endParaRPr lang="zh-CN" altLang="en-US" sz="1600"/>
          </a:p>
          <a:p>
            <a:pPr lvl="1"/>
            <a:r>
              <a:rPr lang="zh-CN" altLang="en-US" sz="1400" b="1"/>
              <a:t>找到重要的词</a:t>
            </a:r>
            <a:r>
              <a:rPr lang="en-US" altLang="zh-CN" sz="1400" b="1"/>
              <a:t>(TF)</a:t>
            </a:r>
            <a:r>
              <a:rPr lang="zh-CN" altLang="en-US" sz="1400" b="1"/>
              <a:t>，同时排除到处出现的词</a:t>
            </a:r>
            <a:r>
              <a:rPr lang="en-US" altLang="zh-CN" sz="1400" b="1"/>
              <a:t>(IDF)</a:t>
            </a:r>
            <a:endParaRPr lang="zh-CN" altLang="en-US" sz="1400" b="1"/>
          </a:p>
          <a:p>
            <a:pPr marL="457200" lvl="1" indent="0">
              <a:buNone/>
            </a:pPr>
            <a:endParaRPr lang="zh-CN" altLang="en-US" sz="1400"/>
          </a:p>
          <a:p>
            <a:pPr lvl="1"/>
            <a:endParaRPr lang="zh-CN" altLang="en-US" sz="1400"/>
          </a:p>
          <a:p>
            <a:pPr lvl="0"/>
            <a:r>
              <a:rPr lang="zh-CN" altLang="en-US" sz="1630"/>
              <a:t>优势</a:t>
            </a:r>
            <a:endParaRPr lang="zh-CN" altLang="en-US" sz="1630"/>
          </a:p>
          <a:p>
            <a:pPr lvl="1"/>
            <a:r>
              <a:rPr lang="zh-CN" altLang="en-US" sz="1395"/>
              <a:t>计算简单，易于实现</a:t>
            </a:r>
            <a:endParaRPr lang="zh-CN" altLang="en-US" sz="1395"/>
          </a:p>
          <a:p>
            <a:pPr lvl="1"/>
            <a:r>
              <a:rPr lang="zh-CN" altLang="en-US" sz="1395"/>
              <a:t>不需要大量计算资源</a:t>
            </a:r>
            <a:endParaRPr lang="zh-CN" altLang="en-US" sz="1395"/>
          </a:p>
          <a:p>
            <a:pPr lvl="1"/>
            <a:r>
              <a:rPr lang="zh-CN" altLang="en-US" sz="1395"/>
              <a:t>在某些文本分类和检索任务中仍然有效</a:t>
            </a:r>
            <a:endParaRPr lang="zh-CN" altLang="en-US" sz="1395"/>
          </a:p>
          <a:p>
            <a:pPr lvl="0"/>
            <a:endParaRPr lang="zh-CN" altLang="en-US" sz="1625"/>
          </a:p>
          <a:p>
            <a:pPr lvl="0"/>
            <a:r>
              <a:rPr lang="zh-CN" altLang="en-US" sz="1625"/>
              <a:t>局限</a:t>
            </a:r>
            <a:endParaRPr lang="zh-CN" altLang="en-US" sz="1625"/>
          </a:p>
          <a:p>
            <a:pPr lvl="1"/>
            <a:r>
              <a:rPr lang="zh-CN" altLang="en-US" sz="1390"/>
              <a:t>无法捕捉词之间的语义关系</a:t>
            </a:r>
            <a:endParaRPr lang="zh-CN" altLang="en-US" sz="1390"/>
          </a:p>
          <a:p>
            <a:pPr lvl="1"/>
            <a:r>
              <a:rPr lang="zh-CN" altLang="en-US" sz="1390"/>
              <a:t>维度灾难问题（向量维度等于词汇表大小）</a:t>
            </a:r>
            <a:endParaRPr lang="zh-CN" altLang="en-US" sz="1390"/>
          </a:p>
          <a:p>
            <a:pPr lvl="1"/>
            <a:r>
              <a:rPr lang="zh-CN" altLang="en-US" sz="1390"/>
              <a:t>不考虑词序和语法结构</a:t>
            </a:r>
            <a:endParaRPr lang="zh-CN" altLang="en-US" sz="139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5335" y="396240"/>
            <a:ext cx="5667375" cy="6119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76475" y="6515735"/>
            <a:ext cx="7248525" cy="548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参考</a:t>
            </a:r>
            <a:r>
              <a:rPr lang="en-US" altLang="zh-CN"/>
              <a:t>-https://scikit-learn.org/stable/modules/feature_extraction.html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455" y="724535"/>
            <a:ext cx="1739900" cy="88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486660"/>
            <a:ext cx="5961380" cy="256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274320"/>
            <a:ext cx="10515600" cy="1325563"/>
          </a:xfrm>
        </p:spPr>
        <p:txBody>
          <a:bodyPr/>
          <a:p>
            <a:r>
              <a:rPr lang="en-US" altLang="zh-CN"/>
              <a:t>Word2Vec-2013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8005" y="2091055"/>
            <a:ext cx="5925185" cy="4651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/>
              <a:t>优势：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捕捉语义和语法关系（如</a:t>
            </a:r>
            <a:r>
              <a:rPr lang="zh-CN" altLang="en-US" b="1"/>
              <a:t>“国王-男人</a:t>
            </a:r>
            <a:r>
              <a:rPr lang="zh-CN" altLang="en-US" b="1">
                <a:sym typeface="+mn-ea"/>
              </a:rPr>
              <a:t>≈</a:t>
            </a:r>
            <a:r>
              <a:rPr lang="zh-CN" altLang="en-US" b="1"/>
              <a:t>女王</a:t>
            </a:r>
            <a:r>
              <a:rPr lang="en-US" altLang="zh-CN" b="1"/>
              <a:t>-</a:t>
            </a:r>
            <a:r>
              <a:rPr lang="zh-CN" altLang="en-US" b="1"/>
              <a:t>女人”</a:t>
            </a:r>
            <a:r>
              <a:rPr lang="zh-CN" altLang="en-US"/>
              <a:t>）。  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轻量级，训练速度快，适合大规模语料。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/>
              <a:t>劣势</a:t>
            </a:r>
            <a:endParaRPr lang="zh-CN" altLang="en-US"/>
          </a:p>
          <a:p>
            <a:pPr marL="285750" lvl="0" indent="-285750">
              <a:buFont typeface="Arial" panose="020B0704020202020204" pitchFamily="34" charset="0"/>
              <a:buChar char="•"/>
            </a:pPr>
            <a:r>
              <a:rPr lang="zh-CN" altLang="en-US"/>
              <a:t>静态词向量：一词多义问题无法解决（“</a:t>
            </a:r>
            <a:r>
              <a:rPr lang="zh-CN" altLang="en-US"/>
              <a:t>苹果”作为水果和公司共享同一向量）。</a:t>
            </a:r>
            <a:endParaRPr lang="zh-CN" altLang="en-US"/>
          </a:p>
          <a:p>
            <a:pPr marL="285750" lvl="0" indent="-285750">
              <a:buFont typeface="Arial" panose="020B0704020202020204" pitchFamily="34" charset="0"/>
              <a:buChar char="•"/>
            </a:pPr>
            <a:r>
              <a:rPr lang="zh-CN" altLang="en-US"/>
              <a:t>没有考虑词语的顺序，无法根据上下文动态调整，依赖局部上下文窗口，忽略全局统计信息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优化</a:t>
            </a:r>
            <a:r>
              <a:rPr lang="zh-CN" altLang="en-US"/>
              <a:t>技术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层次化Softmax (Hierarchical Softmax)</a:t>
            </a:r>
            <a:endParaRPr lang="zh-CN" altLang="en-US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子词采样技术</a:t>
            </a:r>
            <a:r>
              <a:rPr lang="en-US" altLang="zh-CN">
                <a:sym typeface="+mn-ea"/>
              </a:rPr>
              <a:t>(FastText)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负采样 (Negative Sampling)</a:t>
            </a:r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endParaRPr lang="zh-CN" altLang="en-US"/>
          </a:p>
          <a:p>
            <a:pPr indent="0">
              <a:buFont typeface="Arial" panose="020B0704020202020204" pitchFamily="34" charset="0"/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2450" y="1584325"/>
            <a:ext cx="11205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基于神经网络，通过上下文预测目标词（CBOW）或通过目标词预测上下文（Skip-gram）。  </a:t>
            </a:r>
            <a:r>
              <a:rPr lang="zh-CN" altLang="en-US" b="1">
                <a:sym typeface="+mn-ea"/>
              </a:rPr>
              <a:t>学习低维稠密向量</a:t>
            </a:r>
            <a:r>
              <a:rPr lang="zh-CN" altLang="en-US">
                <a:sym typeface="+mn-ea"/>
              </a:rPr>
              <a:t>，语义相似的词向量距离相近。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31585" y="2780665"/>
            <a:ext cx="5728335" cy="3673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训练</a:t>
            </a:r>
            <a:r>
              <a:rPr lang="zh-CN" altLang="en-US"/>
              <a:t>范式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6665" y="2687955"/>
            <a:ext cx="6842125" cy="4170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3925" y="1414780"/>
            <a:ext cx="10640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在word2vec中提出了两个模型，也即</a:t>
            </a:r>
            <a:r>
              <a:rPr lang="zh-CN" altLang="en-US"/>
              <a:t>定义损失函数的方式：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CBOW(Continuous Bag-of-Word)：以上下文词汇预测当前词，已知上下文，预测某一个词，是先验概率，整体跟</a:t>
            </a:r>
            <a:r>
              <a:rPr lang="en-US" altLang="zh-CN"/>
              <a:t>Bert</a:t>
            </a:r>
            <a:r>
              <a:rPr lang="zh-CN" altLang="en-US"/>
              <a:t>的</a:t>
            </a:r>
            <a:r>
              <a:rPr lang="zh-CN" altLang="en-US"/>
              <a:t>预训练模式更</a:t>
            </a:r>
            <a:r>
              <a:rPr lang="zh-CN" altLang="en-US"/>
              <a:t>接近；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SkipGram：以当前词预测其上下文的词向量，</a:t>
            </a:r>
            <a:r>
              <a:rPr lang="zh-CN" altLang="en-US"/>
              <a:t>是后验概率，跟</a:t>
            </a:r>
            <a:r>
              <a:rPr lang="en-US" altLang="zh-CN"/>
              <a:t>GPT</a:t>
            </a:r>
            <a:r>
              <a:rPr lang="zh-CN" altLang="en-US"/>
              <a:t>的预训练模式更</a:t>
            </a:r>
            <a:r>
              <a:rPr lang="zh-CN" altLang="en-US"/>
              <a:t>接近；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CBOW</a:t>
            </a:r>
            <a:r>
              <a:rPr lang="zh-CN" altLang="en-US"/>
              <a:t>的实现</a:t>
            </a:r>
            <a:r>
              <a:rPr lang="zh-CN" altLang="en-US"/>
              <a:t>方式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835" y="3731260"/>
            <a:ext cx="3452495" cy="2853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69735" y="3507740"/>
            <a:ext cx="3782060" cy="3013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9495" y="6489700"/>
            <a:ext cx="758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参考：https://www.cnblogs.com/peghoty/p/3857839.html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78990" y="340550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Huffman树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01890" y="3193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Hierarchical SoftMax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2820" y="1451610"/>
            <a:ext cx="107251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基于上下文预测任意中心词，需要按照句子结构和词的频率重新构造损失函数，也就是要决定哪些词的向量优先构建，哪些可以缓一缓，一个直觉的经验是如果高频可复用的词能优先更新或者考虑更高的</a:t>
            </a:r>
            <a:r>
              <a:rPr lang="zh-CN" altLang="en-US"/>
              <a:t>权重，我们似乎可以让对数似然的损失函数更早收敛</a:t>
            </a:r>
            <a:r>
              <a:rPr lang="en-US" altLang="zh-CN"/>
              <a:t>~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为此Bengio在2005年最早提出来</a:t>
            </a:r>
            <a:r>
              <a:rPr lang="zh-CN" altLang="en-US">
                <a:sym typeface="+mn-ea"/>
              </a:rPr>
              <a:t>Hierarchical SoftMax(HS)是，但是当时</a:t>
            </a:r>
            <a:r>
              <a:rPr lang="zh-CN" altLang="en-US"/>
              <a:t>专门</a:t>
            </a:r>
            <a:r>
              <a:rPr lang="zh-CN" altLang="en-US"/>
              <a:t>是为了加速计算神经语言模型的一种方式。HS基于哈夫曼树(一种二叉树)将N维的多分类问题变为了一个log次的二分类的问题，从而加速模型的训练</a:t>
            </a:r>
            <a:r>
              <a:rPr lang="zh-CN" altLang="en-US"/>
              <a:t>效率；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负采样的</a:t>
            </a:r>
            <a:r>
              <a:rPr lang="zh-CN" altLang="en-US"/>
              <a:t>方法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210" y="3116580"/>
            <a:ext cx="9461500" cy="3500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2350" y="1457325"/>
            <a:ext cx="98386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在Word2Vec的Skip-gram模型中，我们的目标是通过给定的中心词预测其上下文词。然而，当词汇表非常大时，计算所有词的预测概率会变得非常耗时。为了解决这个问题，负采样技术被引入。</a:t>
            </a:r>
            <a:endParaRPr lang="zh-CN" altLang="en-US"/>
          </a:p>
          <a:p>
            <a:r>
              <a:rPr lang="zh-CN" altLang="en-US"/>
              <a:t>用一句话概括就是：把中心词的窗口内的词作为正样本，然后窗口外的词作为负样本，但是负样本太多，我们对齐采样到跟正样本的数量一样多</a:t>
            </a:r>
            <a:r>
              <a:rPr lang="zh-CN" altLang="en-US"/>
              <a:t>即可。模型的目标是最大化正样本的预测概率，同时最小化负样本的预测概率。这样，训练过程只需要考虑部分词汇，从而减少了计算量。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78605" y="6410325"/>
            <a:ext cx="711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参考：https://blog.csdn.net/Friedrichor/article/details/123760838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Word2vec</a:t>
            </a:r>
            <a:r>
              <a:rPr lang="zh-CN" altLang="en-US"/>
              <a:t>科研八卦二三</a:t>
            </a:r>
            <a:r>
              <a:rPr lang="zh-CN" altLang="en-US"/>
              <a:t>事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960755" y="1891665"/>
            <a:ext cx="1051560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/>
              <a:t>2023</a:t>
            </a:r>
            <a:r>
              <a:rPr lang="zh-CN" altLang="en-US"/>
              <a:t>年</a:t>
            </a:r>
            <a:r>
              <a:rPr lang="en-US" altLang="zh-CN"/>
              <a:t>NIPS</a:t>
            </a:r>
            <a:r>
              <a:rPr lang="zh-CN" altLang="en-US"/>
              <a:t>大会时</a:t>
            </a:r>
            <a:r>
              <a:rPr lang="en-US" altLang="zh-CN"/>
              <a:t>Word2vec</a:t>
            </a:r>
            <a:r>
              <a:rPr lang="zh-CN" altLang="en-US"/>
              <a:t>获得了时间检验奖，引用量超4万次</a:t>
            </a:r>
            <a:endParaRPr lang="zh-CN" altLang="en-US"/>
          </a:p>
          <a:p>
            <a:r>
              <a:rPr lang="zh-CN" altLang="en-US" sz="2400"/>
              <a:t>在ICLR2013审稿时被拒了。。。</a:t>
            </a:r>
            <a:endParaRPr lang="zh-CN" altLang="en-US" sz="2400"/>
          </a:p>
          <a:p>
            <a:pPr lvl="1"/>
            <a:r>
              <a:rPr lang="zh-CN" altLang="en-US" sz="2055">
                <a:sym typeface="+mn-ea"/>
              </a:rPr>
              <a:t>有人感叹：</a:t>
            </a:r>
            <a:r>
              <a:rPr lang="zh-CN" altLang="en-US" sz="2055"/>
              <a:t>让审稿人预测论文的未来影响是多么困难</a:t>
            </a:r>
            <a:endParaRPr lang="zh-CN" altLang="en-US" sz="2055"/>
          </a:p>
          <a:p>
            <a:r>
              <a:rPr lang="zh-CN" altLang="en-US" sz="2400"/>
              <a:t>一作Tomas </a:t>
            </a:r>
            <a:r>
              <a:rPr lang="en-US" altLang="zh-CN" sz="2400"/>
              <a:t>Mikolov</a:t>
            </a:r>
            <a:r>
              <a:rPr lang="zh-CN" altLang="en-US" sz="2400">
                <a:sym typeface="+mn-ea"/>
              </a:rPr>
              <a:t>得知获奖后，</a:t>
            </a:r>
            <a:r>
              <a:rPr lang="zh-CN" altLang="en-US" sz="2400"/>
              <a:t>发表了若干吐槽：</a:t>
            </a:r>
            <a:endParaRPr lang="zh-CN" altLang="en-US" sz="2400"/>
          </a:p>
          <a:p>
            <a:pPr lvl="1"/>
            <a:r>
              <a:rPr lang="zh-CN" altLang="en-US" sz="2000"/>
              <a:t>他最早提出了</a:t>
            </a:r>
            <a:r>
              <a:rPr lang="en-US" altLang="zh-CN" sz="2000"/>
              <a:t>Seq2Seq</a:t>
            </a:r>
            <a:r>
              <a:rPr lang="zh-CN" altLang="en-US" sz="2000"/>
              <a:t>的想法，但是论文致谢了一圈，却</a:t>
            </a:r>
            <a:r>
              <a:rPr lang="zh-CN" altLang="en-US" sz="2000"/>
              <a:t>唯独没有他；</a:t>
            </a:r>
            <a:endParaRPr lang="zh-CN" altLang="en-US" sz="2000"/>
          </a:p>
          <a:p>
            <a:pPr lvl="2"/>
            <a:r>
              <a:rPr lang="zh-CN" altLang="en-US" sz="1800"/>
              <a:t>当然实际好像确实没有啥关系，作者们提出的时候他甚至表示怀疑</a:t>
            </a:r>
            <a:r>
              <a:rPr lang="zh-CN" altLang="en-US" sz="1800">
                <a:sym typeface="+mn-ea"/>
              </a:rPr>
              <a:t>，而且后面他去</a:t>
            </a:r>
            <a:r>
              <a:rPr lang="en-US" altLang="zh-CN" sz="1800">
                <a:sym typeface="+mn-ea"/>
              </a:rPr>
              <a:t>meta</a:t>
            </a:r>
            <a:r>
              <a:rPr lang="en-US" altLang="zh-CN" sz="1800"/>
              <a:t>~</a:t>
            </a:r>
            <a:endParaRPr lang="en-US" altLang="zh-CN" sz="1800"/>
          </a:p>
          <a:p>
            <a:pPr lvl="1"/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说</a:t>
            </a:r>
            <a:r>
              <a:rPr lang="zh-CN" altLang="en-US" sz="2000">
                <a:sym typeface="+mn-ea"/>
              </a:rPr>
              <a:t>GloVe </a:t>
            </a:r>
            <a:r>
              <a:rPr lang="zh-CN" altLang="en-US" sz="2000">
                <a:sym typeface="+mn-ea"/>
              </a:rPr>
              <a:t>从他们的项目中复刻了很多技巧，但总感觉倒退了一步：速度较慢，还需要更多内存，生成的向量质量比 word2vec 低</a:t>
            </a:r>
            <a:endParaRPr lang="zh-CN" altLang="en-US" sz="2000"/>
          </a:p>
          <a:p>
            <a:pPr lvl="2"/>
            <a:r>
              <a:rPr lang="en-US" altLang="zh-CN" sz="1800"/>
              <a:t>GloVe</a:t>
            </a:r>
            <a:r>
              <a:rPr lang="zh-CN" altLang="en-US" sz="1800"/>
              <a:t>的作者非常不满的回怼说论文里命名引用了</a:t>
            </a:r>
            <a:r>
              <a:rPr lang="en-US" altLang="zh-CN" sz="1800"/>
              <a:t>Tomas</a:t>
            </a:r>
            <a:r>
              <a:rPr lang="zh-CN" altLang="en-US" sz="1800"/>
              <a:t>的论文</a:t>
            </a:r>
            <a:r>
              <a:rPr lang="en-US" altLang="zh-CN" sz="1800"/>
              <a:t>7</a:t>
            </a:r>
            <a:r>
              <a:rPr lang="zh-CN" altLang="en-US" sz="1800"/>
              <a:t>次。。</a:t>
            </a:r>
            <a:endParaRPr lang="zh-CN" altLang="en-US" sz="1800"/>
          </a:p>
          <a:p>
            <a:pPr lvl="2"/>
            <a:endParaRPr lang="zh-CN" altLang="en-US" sz="1800"/>
          </a:p>
          <a:p>
            <a:pPr marL="0" lvl="2"/>
            <a:r>
              <a:rPr lang="zh-CN" altLang="en-US" sz="2155">
                <a:sym typeface="+mn-ea"/>
              </a:rPr>
              <a:t>学术成功的时候思路多人认领现象很普遍，毕竟</a:t>
            </a:r>
            <a:r>
              <a:rPr lang="en-US" altLang="zh-CN" sz="2155">
                <a:sym typeface="+mn-ea"/>
              </a:rPr>
              <a:t>LSTM</a:t>
            </a:r>
            <a:r>
              <a:rPr lang="zh-CN" altLang="en-US" sz="2155">
                <a:sym typeface="+mn-ea"/>
              </a:rPr>
              <a:t>的作者也经常号称更早发明了很多别人最后做出来的结果</a:t>
            </a:r>
            <a:r>
              <a:rPr lang="en-US" altLang="zh-CN" sz="2155">
                <a:sym typeface="+mn-ea"/>
              </a:rPr>
              <a:t>~</a:t>
            </a:r>
            <a:endParaRPr lang="zh-CN" altLang="en-US" sz="2155"/>
          </a:p>
          <a:p>
            <a:pPr lvl="1"/>
            <a:endParaRPr lang="zh-CN" altLang="en-US" sz="2160"/>
          </a:p>
        </p:txBody>
      </p:sp>
      <p:sp>
        <p:nvSpPr>
          <p:cNvPr id="8" name="文本框 7"/>
          <p:cNvSpPr txBox="1"/>
          <p:nvPr/>
        </p:nvSpPr>
        <p:spPr>
          <a:xfrm>
            <a:off x="4404360" y="6227445"/>
            <a:ext cx="742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</a:t>
            </a:r>
            <a:r>
              <a:rPr lang="en-US" altLang="zh-CN"/>
              <a:t>-https://mp.weixin.qq.com/s/rzOxuOShxcWHedPC7E8zDw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4033</Words>
  <Application>WPS 表格</Application>
  <PresentationFormat>宽屏</PresentationFormat>
  <Paragraphs>216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李正</cp:lastModifiedBy>
  <cp:revision>314</cp:revision>
  <dcterms:created xsi:type="dcterms:W3CDTF">2025-03-30T04:13:08Z</dcterms:created>
  <dcterms:modified xsi:type="dcterms:W3CDTF">2025-03-30T04:13:08Z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A8ACFAB46B218F8E23A6E76773945314_41</vt:lpwstr>
  </property>
</Properties>
</file>